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7589838" cy="9875838"/>
  <p:notesSz cx="7102475" cy="9388475"/>
  <p:embeddedFontLst>
    <p:embeddedFont>
      <p:font typeface="KG Eyes Wide Open" panose="020B0604020202020204" charset="0"/>
      <p:regular r:id="rId4"/>
    </p:embeddedFont>
    <p:embeddedFont>
      <p:font typeface="KG WhY YoU GoTtA Be So MeAn" panose="02000506000000020004" charset="0"/>
      <p:regular r:id="rId5"/>
    </p:embeddedFont>
    <p:embeddedFont>
      <p:font typeface="HelloHoneycrisp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KG All of Me" panose="020B0604020202020204" charset="0"/>
      <p:regular r:id="rId11"/>
    </p:embeddedFont>
  </p:embeddedFontLst>
  <p:defaultTextStyle>
    <a:defPPr>
      <a:defRPr lang="en-US"/>
    </a:defPPr>
    <a:lvl1pPr marL="0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8937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7874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6813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5751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94688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93626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92564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91501" algn="l" defTabSz="99787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1">
          <p15:clr>
            <a:srgbClr val="A4A3A4"/>
          </p15:clr>
        </p15:guide>
        <p15:guide id="2" pos="23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4" autoAdjust="0"/>
    <p:restoredTop sz="94662" autoAdjust="0"/>
  </p:normalViewPr>
  <p:slideViewPr>
    <p:cSldViewPr>
      <p:cViewPr varScale="1">
        <p:scale>
          <a:sx n="60" d="100"/>
          <a:sy n="60" d="100"/>
        </p:scale>
        <p:origin x="1788" y="90"/>
      </p:cViewPr>
      <p:guideLst>
        <p:guide orient="horz" pos="3111"/>
        <p:guide pos="23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1D35D2D-8A9C-47ED-99A8-63F94ECB7531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8688" y="704850"/>
            <a:ext cx="270510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A709E590-F68D-4397-AF94-6DD9A4C6C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57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2013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4027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6040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88053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0066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2080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04093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76106" algn="l" defTabSz="9440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238" y="3067914"/>
            <a:ext cx="6451362" cy="211690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8476" y="5596308"/>
            <a:ext cx="5312887" cy="25238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7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1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6974" y="528084"/>
            <a:ext cx="1280785" cy="112337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620" y="528084"/>
            <a:ext cx="3715858" cy="112337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9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0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545" y="6346142"/>
            <a:ext cx="6451362" cy="19614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9545" y="4185802"/>
            <a:ext cx="6451362" cy="216033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9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8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968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7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46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3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25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15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40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620" y="3072485"/>
            <a:ext cx="2498322" cy="8689366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9439" y="3072485"/>
            <a:ext cx="2498322" cy="8689366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2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92" y="395491"/>
            <a:ext cx="6830854" cy="164597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93" y="2210634"/>
            <a:ext cx="3353497" cy="92128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98937" indent="0">
              <a:buNone/>
              <a:defRPr sz="2200" b="1"/>
            </a:lvl2pPr>
            <a:lvl3pPr marL="997874" indent="0">
              <a:buNone/>
              <a:defRPr sz="2000" b="1"/>
            </a:lvl3pPr>
            <a:lvl4pPr marL="1496813" indent="0">
              <a:buNone/>
              <a:defRPr sz="1800" b="1"/>
            </a:lvl4pPr>
            <a:lvl5pPr marL="1995751" indent="0">
              <a:buNone/>
              <a:defRPr sz="1800" b="1"/>
            </a:lvl5pPr>
            <a:lvl6pPr marL="2494688" indent="0">
              <a:buNone/>
              <a:defRPr sz="1800" b="1"/>
            </a:lvl6pPr>
            <a:lvl7pPr marL="2993626" indent="0">
              <a:buNone/>
              <a:defRPr sz="1800" b="1"/>
            </a:lvl7pPr>
            <a:lvl8pPr marL="3492564" indent="0">
              <a:buNone/>
              <a:defRPr sz="1800" b="1"/>
            </a:lvl8pPr>
            <a:lvl9pPr marL="399150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493" y="3131921"/>
            <a:ext cx="3353497" cy="569003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5534" y="2210634"/>
            <a:ext cx="3354813" cy="92128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98937" indent="0">
              <a:buNone/>
              <a:defRPr sz="2200" b="1"/>
            </a:lvl2pPr>
            <a:lvl3pPr marL="997874" indent="0">
              <a:buNone/>
              <a:defRPr sz="2000" b="1"/>
            </a:lvl3pPr>
            <a:lvl4pPr marL="1496813" indent="0">
              <a:buNone/>
              <a:defRPr sz="1800" b="1"/>
            </a:lvl4pPr>
            <a:lvl5pPr marL="1995751" indent="0">
              <a:buNone/>
              <a:defRPr sz="1800" b="1"/>
            </a:lvl5pPr>
            <a:lvl6pPr marL="2494688" indent="0">
              <a:buNone/>
              <a:defRPr sz="1800" b="1"/>
            </a:lvl6pPr>
            <a:lvl7pPr marL="2993626" indent="0">
              <a:buNone/>
              <a:defRPr sz="1800" b="1"/>
            </a:lvl7pPr>
            <a:lvl8pPr marL="3492564" indent="0">
              <a:buNone/>
              <a:defRPr sz="1800" b="1"/>
            </a:lvl8pPr>
            <a:lvl9pPr marL="3991501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5534" y="3131921"/>
            <a:ext cx="3354813" cy="569003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6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9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7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93" y="393206"/>
            <a:ext cx="2497004" cy="167340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417" y="393206"/>
            <a:ext cx="4242930" cy="8428754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493" y="2066612"/>
            <a:ext cx="2497004" cy="6755348"/>
          </a:xfrm>
        </p:spPr>
        <p:txBody>
          <a:bodyPr/>
          <a:lstStyle>
            <a:lvl1pPr marL="0" indent="0">
              <a:buNone/>
              <a:defRPr sz="1500"/>
            </a:lvl1pPr>
            <a:lvl2pPr marL="498937" indent="0">
              <a:buNone/>
              <a:defRPr sz="1200"/>
            </a:lvl2pPr>
            <a:lvl3pPr marL="997874" indent="0">
              <a:buNone/>
              <a:defRPr sz="1000"/>
            </a:lvl3pPr>
            <a:lvl4pPr marL="1496813" indent="0">
              <a:buNone/>
              <a:defRPr sz="900"/>
            </a:lvl4pPr>
            <a:lvl5pPr marL="1995751" indent="0">
              <a:buNone/>
              <a:defRPr sz="900"/>
            </a:lvl5pPr>
            <a:lvl6pPr marL="2494688" indent="0">
              <a:buNone/>
              <a:defRPr sz="900"/>
            </a:lvl6pPr>
            <a:lvl7pPr marL="2993626" indent="0">
              <a:buNone/>
              <a:defRPr sz="900"/>
            </a:lvl7pPr>
            <a:lvl8pPr marL="3492564" indent="0">
              <a:buNone/>
              <a:defRPr sz="900"/>
            </a:lvl8pPr>
            <a:lvl9pPr marL="399150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5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662" y="6913088"/>
            <a:ext cx="4553903" cy="81612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7662" y="882423"/>
            <a:ext cx="4553903" cy="5925503"/>
          </a:xfrm>
        </p:spPr>
        <p:txBody>
          <a:bodyPr/>
          <a:lstStyle>
            <a:lvl1pPr marL="0" indent="0">
              <a:buNone/>
              <a:defRPr sz="3500"/>
            </a:lvl1pPr>
            <a:lvl2pPr marL="498937" indent="0">
              <a:buNone/>
              <a:defRPr sz="3000"/>
            </a:lvl2pPr>
            <a:lvl3pPr marL="997874" indent="0">
              <a:buNone/>
              <a:defRPr sz="2700"/>
            </a:lvl3pPr>
            <a:lvl4pPr marL="1496813" indent="0">
              <a:buNone/>
              <a:defRPr sz="2200"/>
            </a:lvl4pPr>
            <a:lvl5pPr marL="1995751" indent="0">
              <a:buNone/>
              <a:defRPr sz="2200"/>
            </a:lvl5pPr>
            <a:lvl6pPr marL="2494688" indent="0">
              <a:buNone/>
              <a:defRPr sz="2200"/>
            </a:lvl6pPr>
            <a:lvl7pPr marL="2993626" indent="0">
              <a:buNone/>
              <a:defRPr sz="2200"/>
            </a:lvl7pPr>
            <a:lvl8pPr marL="3492564" indent="0">
              <a:buNone/>
              <a:defRPr sz="2200"/>
            </a:lvl8pPr>
            <a:lvl9pPr marL="3991501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662" y="7729217"/>
            <a:ext cx="4553903" cy="1159039"/>
          </a:xfrm>
        </p:spPr>
        <p:txBody>
          <a:bodyPr/>
          <a:lstStyle>
            <a:lvl1pPr marL="0" indent="0">
              <a:buNone/>
              <a:defRPr sz="1500"/>
            </a:lvl1pPr>
            <a:lvl2pPr marL="498937" indent="0">
              <a:buNone/>
              <a:defRPr sz="1200"/>
            </a:lvl2pPr>
            <a:lvl3pPr marL="997874" indent="0">
              <a:buNone/>
              <a:defRPr sz="1000"/>
            </a:lvl3pPr>
            <a:lvl4pPr marL="1496813" indent="0">
              <a:buNone/>
              <a:defRPr sz="900"/>
            </a:lvl4pPr>
            <a:lvl5pPr marL="1995751" indent="0">
              <a:buNone/>
              <a:defRPr sz="900"/>
            </a:lvl5pPr>
            <a:lvl6pPr marL="2494688" indent="0">
              <a:buNone/>
              <a:defRPr sz="900"/>
            </a:lvl6pPr>
            <a:lvl7pPr marL="2993626" indent="0">
              <a:buNone/>
              <a:defRPr sz="900"/>
            </a:lvl7pPr>
            <a:lvl8pPr marL="3492564" indent="0">
              <a:buNone/>
              <a:defRPr sz="900"/>
            </a:lvl8pPr>
            <a:lvl9pPr marL="399150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81E7-58CC-4DAB-97AD-05F75F0253CB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2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9492" y="395491"/>
            <a:ext cx="6830854" cy="1645973"/>
          </a:xfrm>
          <a:prstGeom prst="rect">
            <a:avLst/>
          </a:prstGeom>
        </p:spPr>
        <p:txBody>
          <a:bodyPr vert="horz" lIns="99787" tIns="49894" rIns="99787" bIns="4989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492" y="2304364"/>
            <a:ext cx="6830854" cy="6517596"/>
          </a:xfrm>
          <a:prstGeom prst="rect">
            <a:avLst/>
          </a:prstGeom>
        </p:spPr>
        <p:txBody>
          <a:bodyPr vert="horz" lIns="99787" tIns="49894" rIns="99787" bIns="4989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9492" y="9153440"/>
            <a:ext cx="1770962" cy="525796"/>
          </a:xfrm>
          <a:prstGeom prst="rect">
            <a:avLst/>
          </a:prstGeom>
        </p:spPr>
        <p:txBody>
          <a:bodyPr vert="horz" lIns="99787" tIns="49894" rIns="99787" bIns="4989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081E7-58CC-4DAB-97AD-05F75F0253CB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3195" y="9153440"/>
            <a:ext cx="2403449" cy="525796"/>
          </a:xfrm>
          <a:prstGeom prst="rect">
            <a:avLst/>
          </a:prstGeom>
        </p:spPr>
        <p:txBody>
          <a:bodyPr vert="horz" lIns="99787" tIns="49894" rIns="99787" bIns="4989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9384" y="9153440"/>
            <a:ext cx="1770962" cy="525796"/>
          </a:xfrm>
          <a:prstGeom prst="rect">
            <a:avLst/>
          </a:prstGeom>
        </p:spPr>
        <p:txBody>
          <a:bodyPr vert="horz" lIns="99787" tIns="49894" rIns="99787" bIns="4989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1BC9B-0217-4371-B984-6DF87B74B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0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7874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203" indent="-374203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774" indent="-311836" algn="l" defTabSz="997874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345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282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219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156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095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033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0970" indent="-249469" algn="l" defTabSz="9978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37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874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813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751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688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626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564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501" algn="l" defTabSz="99787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3074" y="2445992"/>
            <a:ext cx="4100000" cy="367431"/>
          </a:xfrm>
          <a:prstGeom prst="rect">
            <a:avLst/>
          </a:prstGeom>
          <a:noFill/>
        </p:spPr>
        <p:txBody>
          <a:bodyPr wrap="square" lIns="89558" tIns="44779" rIns="89558" bIns="44779" rtlCol="0">
            <a:spAutoFit/>
          </a:bodyPr>
          <a:lstStyle/>
          <a:p>
            <a:pPr algn="ctr"/>
            <a:r>
              <a:rPr lang="en-US" sz="18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What’s </a:t>
            </a:r>
            <a:r>
              <a:rPr lang="en-US" sz="180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Happening in Third Grade ...</a:t>
            </a:r>
            <a:endParaRPr lang="en-US" sz="180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KG All of Me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209" y="7774118"/>
            <a:ext cx="3125227" cy="367434"/>
          </a:xfrm>
          <a:prstGeom prst="rect">
            <a:avLst/>
          </a:prstGeom>
          <a:noFill/>
        </p:spPr>
        <p:txBody>
          <a:bodyPr wrap="square" lIns="89558" tIns="44779" rIns="89558" bIns="44779" rtlCol="0">
            <a:spAutoFit/>
          </a:bodyPr>
          <a:lstStyle/>
          <a:p>
            <a:pPr algn="ctr"/>
            <a:r>
              <a:rPr lang="en-US" sz="18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Dates to remember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1772" y="5634150"/>
            <a:ext cx="3125227" cy="367434"/>
          </a:xfrm>
          <a:prstGeom prst="rect">
            <a:avLst/>
          </a:prstGeom>
          <a:noFill/>
        </p:spPr>
        <p:txBody>
          <a:bodyPr wrap="square" lIns="89558" tIns="44779" rIns="89558" bIns="44779" rtlCol="0">
            <a:spAutoFit/>
          </a:bodyPr>
          <a:lstStyle/>
          <a:p>
            <a:pPr algn="ctr"/>
            <a:r>
              <a:rPr lang="en-US" sz="180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KG All of Me" panose="02000000000000000000" pitchFamily="2" charset="0"/>
              </a:rPr>
              <a:t>Homework reminder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9692" y="548658"/>
            <a:ext cx="5580764" cy="1647678"/>
          </a:xfrm>
          <a:prstGeom prst="rect">
            <a:avLst/>
          </a:prstGeom>
          <a:noFill/>
        </p:spPr>
        <p:txBody>
          <a:bodyPr wrap="square" lIns="89558" tIns="44779" rIns="89558" bIns="44779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300" dirty="0" smtClean="0">
                <a:solidFill>
                  <a:prstClr val="black"/>
                </a:solidFill>
                <a:latin typeface="KG Eyes Wide Open" panose="02000506000000020004" pitchFamily="2" charset="0"/>
                <a:ea typeface="HelloHoneycrisp" panose="02000603000000000000" pitchFamily="2" charset="0"/>
              </a:rPr>
              <a:t>Mr. Albanese’s</a:t>
            </a:r>
            <a:endParaRPr lang="en-US" sz="5300" dirty="0">
              <a:solidFill>
                <a:prstClr val="black"/>
              </a:solidFill>
              <a:latin typeface="KG Eyes Wide Open" panose="02000506000000020004" pitchFamily="2" charset="0"/>
              <a:ea typeface="HelloHoneycrisp" panose="02000603000000000000" pitchFamily="2" charset="0"/>
            </a:endParaRPr>
          </a:p>
          <a:p>
            <a:pPr>
              <a:lnSpc>
                <a:spcPct val="80000"/>
              </a:lnSpc>
            </a:pPr>
            <a:r>
              <a:rPr lang="en-US" sz="74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KG WhY YoU GoTtA Be So MeAn" panose="02000506000000020004" pitchFamily="2" charset="0"/>
              </a:rPr>
              <a:t>class news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8318" y="2910056"/>
            <a:ext cx="6629399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00" b="1" dirty="0" smtClean="0"/>
              <a:t>Reader’s Workshop:  </a:t>
            </a:r>
            <a:r>
              <a:rPr lang="en-CA" sz="1700" dirty="0" smtClean="0"/>
              <a:t>We have begun our unit on </a:t>
            </a:r>
            <a:r>
              <a:rPr lang="en-CA" sz="1700" dirty="0"/>
              <a:t>C</a:t>
            </a:r>
            <a:r>
              <a:rPr lang="en-CA" sz="1700" dirty="0" smtClean="0"/>
              <a:t>haracter Studies and we are getting to know a character as a friend! The character Opal from “Because of Winn Dixie” has shown us that this is possible. </a:t>
            </a:r>
          </a:p>
          <a:p>
            <a:r>
              <a:rPr lang="en-CA" sz="1700" b="1" dirty="0" smtClean="0"/>
              <a:t>Writer’s Workshop: </a:t>
            </a:r>
            <a:r>
              <a:rPr lang="en-CA" sz="1700" dirty="0" smtClean="0"/>
              <a:t> We are working on Literary Analysis Essays (</a:t>
            </a:r>
            <a:r>
              <a:rPr lang="en-CA" sz="1700" dirty="0" smtClean="0"/>
              <a:t>LAT) </a:t>
            </a:r>
            <a:r>
              <a:rPr lang="en-CA" sz="1700" smtClean="0"/>
              <a:t>and learning </a:t>
            </a:r>
            <a:r>
              <a:rPr lang="en-CA" sz="1700" dirty="0" smtClean="0"/>
              <a:t>how to use two literary texts to write a four paragraph essay. </a:t>
            </a:r>
          </a:p>
          <a:p>
            <a:r>
              <a:rPr lang="en-CA" sz="1700" b="1" dirty="0" smtClean="0"/>
              <a:t>Math: </a:t>
            </a:r>
            <a:r>
              <a:rPr lang="en-CA" sz="1700" dirty="0" smtClean="0"/>
              <a:t>We are just finishing up Unit 4. The students learned all about area and perimeter. Fractions are up next!</a:t>
            </a:r>
          </a:p>
          <a:p>
            <a:r>
              <a:rPr lang="en-CA" sz="1700" b="1" dirty="0" smtClean="0"/>
              <a:t>Social Studies: </a:t>
            </a:r>
            <a:r>
              <a:rPr lang="en-CA" sz="1700" dirty="0" smtClean="0"/>
              <a:t>We are learning about the American Revolution. Who’s side would you be on? Loyalist or Patriots?</a:t>
            </a:r>
          </a:p>
          <a:p>
            <a:pPr algn="ctr"/>
            <a:endParaRPr lang="en-CA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518319" y="6287718"/>
            <a:ext cx="57321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Make sure to check student planners and take home folders daily. Continue to practice your multiplication facts. Remember your Reading Log and Reading Response. 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518318" y="8256541"/>
            <a:ext cx="49210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Valentine’s Day: Feb. 14</a:t>
            </a:r>
            <a:r>
              <a:rPr lang="en-CA" baseline="30000" dirty="0" smtClean="0"/>
              <a:t>th</a:t>
            </a:r>
            <a:endParaRPr lang="en-CA" dirty="0" smtClean="0"/>
          </a:p>
          <a:p>
            <a:r>
              <a:rPr lang="en-CA" dirty="0" smtClean="0"/>
              <a:t>Jump Rope for Heart: Feb. 15</a:t>
            </a:r>
            <a:r>
              <a:rPr lang="en-CA" baseline="30000" dirty="0" smtClean="0"/>
              <a:t>th</a:t>
            </a:r>
            <a:endParaRPr lang="en-CA" dirty="0" smtClean="0"/>
          </a:p>
          <a:p>
            <a:r>
              <a:rPr lang="en-CA" dirty="0" smtClean="0"/>
              <a:t>Presidents Day: Feb. 16-19</a:t>
            </a:r>
            <a:r>
              <a:rPr lang="en-CA" baseline="30000" dirty="0" smtClean="0"/>
              <a:t>th</a:t>
            </a:r>
            <a:endParaRPr lang="en-CA" dirty="0"/>
          </a:p>
          <a:p>
            <a:r>
              <a:rPr lang="en-CA" dirty="0" smtClean="0"/>
              <a:t>Half Day: Feb. </a:t>
            </a:r>
            <a:r>
              <a:rPr lang="en-CA" smtClean="0"/>
              <a:t>28th  </a:t>
            </a:r>
            <a:endParaRPr lang="en-CA" dirty="0" smtClean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283432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4303</TotalTime>
  <Words>184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KG Eyes Wide Open</vt:lpstr>
      <vt:lpstr>Arial</vt:lpstr>
      <vt:lpstr>KG WhY YoU GoTtA Be So MeAn</vt:lpstr>
      <vt:lpstr>HelloHoneycrisp</vt:lpstr>
      <vt:lpstr>Calibri</vt:lpstr>
      <vt:lpstr>KG All of Me</vt:lpstr>
      <vt:lpstr>Office Theme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Parker</dc:creator>
  <cp:lastModifiedBy>Albanese,Joseph</cp:lastModifiedBy>
  <cp:revision>110</cp:revision>
  <cp:lastPrinted>2017-08-29T16:51:48Z</cp:lastPrinted>
  <dcterms:created xsi:type="dcterms:W3CDTF">2014-05-14T00:18:25Z</dcterms:created>
  <dcterms:modified xsi:type="dcterms:W3CDTF">2018-01-31T14:16:53Z</dcterms:modified>
</cp:coreProperties>
</file>